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66" r:id="rId4"/>
    <p:sldId id="258" r:id="rId5"/>
    <p:sldId id="260" r:id="rId6"/>
    <p:sldId id="259" r:id="rId7"/>
    <p:sldId id="262" r:id="rId8"/>
    <p:sldId id="264" r:id="rId9"/>
    <p:sldId id="263" r:id="rId10"/>
    <p:sldId id="261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6083005741411189"/>
          <c:y val="0.16625785390783468"/>
          <c:w val="0.43757684996006618"/>
          <c:h val="0.69708400744072008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 w="28575"/>
          </c:spPr>
          <c:explosion val="7"/>
          <c:dPt>
            <c:idx val="0"/>
            <c:bubble3D val="0"/>
            <c:explosion val="21"/>
            <c:spPr>
              <a:solidFill>
                <a:schemeClr val="tx1"/>
              </a:solidFill>
              <a:ln w="57150">
                <a:solidFill>
                  <a:schemeClr val="bg2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FF6-423C-9BD7-9894E834524A}"/>
              </c:ext>
            </c:extLst>
          </c:dPt>
          <c:dPt>
            <c:idx val="1"/>
            <c:bubble3D val="0"/>
            <c:explosion val="17"/>
            <c:spPr>
              <a:solidFill>
                <a:schemeClr val="tx1"/>
              </a:solidFill>
              <a:ln w="38100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FF6-423C-9BD7-9894E834524A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28575">
                <a:solidFill>
                  <a:schemeClr val="accent3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FF6-423C-9BD7-9894E834524A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2857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FF6-423C-9BD7-9894E834524A}"/>
              </c:ext>
            </c:extLst>
          </c:dPt>
          <c:cat>
            <c:strRef>
              <c:f>Sheet1!$A$2:$A$5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88</c:v>
                </c:pt>
                <c:pt idx="1">
                  <c:v>11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FF6-423C-9BD7-9894E83452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5173914669633977"/>
          <c:y val="0.11874591081113828"/>
          <c:w val="0.43757684996006618"/>
          <c:h val="0.69708400744072008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</c:spPr>
          <c:explosion val="7"/>
          <c:dPt>
            <c:idx val="0"/>
            <c:bubble3D val="0"/>
            <c:explosion val="11"/>
            <c:spPr>
              <a:solidFill>
                <a:schemeClr val="tx1"/>
              </a:solidFill>
              <a:ln w="76200">
                <a:solidFill>
                  <a:schemeClr val="bg2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9EE-4FB6-883D-681F84697ABB}"/>
              </c:ext>
            </c:extLst>
          </c:dPt>
          <c:dPt>
            <c:idx val="1"/>
            <c:bubble3D val="0"/>
            <c:explosion val="16"/>
            <c:spPr>
              <a:solidFill>
                <a:schemeClr val="tx1"/>
              </a:solidFill>
              <a:ln w="76200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9EE-4FB6-883D-681F84697ABB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76200">
                <a:solidFill>
                  <a:schemeClr val="accent3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9EE-4FB6-883D-681F84697ABB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9EE-4FB6-883D-681F84697ABB}"/>
              </c:ext>
            </c:extLst>
          </c:dPt>
          <c:cat>
            <c:strRef>
              <c:f>Sheet1!$A$2:$A$5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72</c:v>
                </c:pt>
                <c:pt idx="1">
                  <c:v>21.8</c:v>
                </c:pt>
                <c:pt idx="2">
                  <c:v>4.8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9EE-4FB6-883D-681F84697A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0.27332</cdr:x>
      <cdr:y>0.30216</cdr:y>
    </cdr:from>
    <cdr:to>
      <cdr:x>0.4038</cdr:x>
      <cdr:y>0.30216</cdr:y>
    </cdr:to>
    <cdr:cxnSp macro="">
      <cdr:nvCxnSpPr>
        <cdr:cNvPr id="2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D2261DC8-AE04-C583-A119-0491C0F87DBA}"/>
            </a:ext>
          </a:extLst>
        </cdr:cNvPr>
        <cdr:cNvCxnSpPr/>
      </cdr:nvCxnSpPr>
      <cdr:spPr>
        <a:xfrm xmlns:a="http://schemas.openxmlformats.org/drawingml/2006/main">
          <a:off x="1527291" y="1227173"/>
          <a:ext cx="729122" cy="0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1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0.54545</cdr:x>
      <cdr:y>0.56628</cdr:y>
    </cdr:from>
    <cdr:to>
      <cdr:x>0.6595</cdr:x>
      <cdr:y>0.70321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46DAEFA-298C-4EC1-725E-9297338BAD9A}"/>
            </a:ext>
          </a:extLst>
        </cdr:cNvPr>
        <cdr:cNvSpPr txBox="1"/>
      </cdr:nvSpPr>
      <cdr:spPr>
        <a:xfrm xmlns:a="http://schemas.openxmlformats.org/drawingml/2006/main">
          <a:off x="3047998" y="1986371"/>
          <a:ext cx="637309" cy="4802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0.56549</cdr:x>
      <cdr:y>0.60215</cdr:y>
    </cdr:from>
    <cdr:to>
      <cdr:x>0.6845</cdr:x>
      <cdr:y>0.84975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9B312E97-75E4-703C-7E8D-7259F8BF8D53}"/>
            </a:ext>
          </a:extLst>
        </cdr:cNvPr>
        <cdr:cNvSpPr txBox="1"/>
      </cdr:nvSpPr>
      <cdr:spPr>
        <a:xfrm xmlns:a="http://schemas.openxmlformats.org/drawingml/2006/main">
          <a:off x="3159968" y="2445542"/>
          <a:ext cx="665028" cy="100558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88%</a:t>
          </a:r>
        </a:p>
      </cdr:txBody>
    </cdr:sp>
  </cdr:relSizeAnchor>
  <cdr:relSizeAnchor xmlns:cdr="http://schemas.openxmlformats.org/drawingml/2006/chartDrawing">
    <cdr:from>
      <cdr:x>0.44971</cdr:x>
      <cdr:y>0.23724</cdr:y>
    </cdr:from>
    <cdr:to>
      <cdr:x>0.59807</cdr:x>
      <cdr:y>0.3926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8435E36D-C00D-2F8F-44F0-7B1B9E43988A}"/>
            </a:ext>
          </a:extLst>
        </cdr:cNvPr>
        <cdr:cNvSpPr txBox="1"/>
      </cdr:nvSpPr>
      <cdr:spPr>
        <a:xfrm xmlns:a="http://schemas.openxmlformats.org/drawingml/2006/main">
          <a:off x="2512955" y="963534"/>
          <a:ext cx="829040" cy="63097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11%</a:t>
          </a:r>
        </a:p>
      </cdr:txBody>
    </cdr:sp>
  </cdr:relSizeAnchor>
  <cdr:relSizeAnchor xmlns:cdr="http://schemas.openxmlformats.org/drawingml/2006/chartDrawing">
    <cdr:from>
      <cdr:x>0.62796</cdr:x>
      <cdr:y>0.87811</cdr:y>
    </cdr:from>
    <cdr:to>
      <cdr:x>0.62796</cdr:x>
      <cdr:y>0.97221</cdr:y>
    </cdr:to>
    <cdr:cxnSp macro="">
      <cdr:nvCxnSpPr>
        <cdr:cNvPr id="7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E2F457B4-C537-759D-EAC4-41F23DC9719F}"/>
            </a:ext>
          </a:extLst>
        </cdr:cNvPr>
        <cdr:cNvCxnSpPr/>
      </cdr:nvCxnSpPr>
      <cdr:spPr>
        <a:xfrm xmlns:a="http://schemas.openxmlformats.org/drawingml/2006/main" flipV="1">
          <a:off x="3591342" y="3827843"/>
          <a:ext cx="0" cy="410212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bg2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0.56916</cdr:x>
      <cdr:y>0.97221</cdr:y>
    </cdr:from>
    <cdr:to>
      <cdr:x>0.62866</cdr:x>
      <cdr:y>0.97221</cdr:y>
    </cdr:to>
    <cdr:cxnSp macro="">
      <cdr:nvCxnSpPr>
        <cdr:cNvPr id="10" name="Straight Connector 9">
          <a:extLst xmlns:a="http://schemas.openxmlformats.org/drawingml/2006/main">
            <a:ext uri="{FF2B5EF4-FFF2-40B4-BE49-F238E27FC236}">
              <a16:creationId xmlns:a16="http://schemas.microsoft.com/office/drawing/2014/main" id="{CD1C50E8-B6E3-1916-6F9D-1B1EEABDEC9C}"/>
            </a:ext>
          </a:extLst>
        </cdr:cNvPr>
        <cdr:cNvCxnSpPr/>
      </cdr:nvCxnSpPr>
      <cdr:spPr>
        <a:xfrm xmlns:a="http://schemas.openxmlformats.org/drawingml/2006/main" flipH="1">
          <a:off x="3255043" y="4238055"/>
          <a:ext cx="340284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bg2">
              <a:lumMod val="60000"/>
              <a:lumOff val="40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0.57933</cdr:x>
      <cdr:y>0.08871</cdr:y>
    </cdr:from>
    <cdr:to>
      <cdr:x>0.57933</cdr:x>
      <cdr:y>0.17166</cdr:y>
    </cdr:to>
    <cdr:cxnSp macro="">
      <cdr:nvCxnSpPr>
        <cdr:cNvPr id="11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139DC89F-7C2F-ACF2-8A5F-E18D724E534F}"/>
            </a:ext>
          </a:extLst>
        </cdr:cNvPr>
        <cdr:cNvCxnSpPr/>
      </cdr:nvCxnSpPr>
      <cdr:spPr>
        <a:xfrm xmlns:a="http://schemas.openxmlformats.org/drawingml/2006/main">
          <a:off x="3237281" y="360281"/>
          <a:ext cx="0" cy="336889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3">
              <a:lumMod val="75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0.51983</cdr:x>
      <cdr:y>0.09012</cdr:y>
    </cdr:from>
    <cdr:to>
      <cdr:x>0.57933</cdr:x>
      <cdr:y>0.09012</cdr:y>
    </cdr:to>
    <cdr:cxnSp macro="">
      <cdr:nvCxnSpPr>
        <cdr:cNvPr id="20" name="Straight Connector 19">
          <a:extLst xmlns:a="http://schemas.openxmlformats.org/drawingml/2006/main">
            <a:ext uri="{FF2B5EF4-FFF2-40B4-BE49-F238E27FC236}">
              <a16:creationId xmlns:a16="http://schemas.microsoft.com/office/drawing/2014/main" id="{B285D31F-E3E1-3BC0-B324-2D71A1DADB1C}"/>
            </a:ext>
          </a:extLst>
        </cdr:cNvPr>
        <cdr:cNvCxnSpPr/>
      </cdr:nvCxnSpPr>
      <cdr:spPr>
        <a:xfrm xmlns:a="http://schemas.openxmlformats.org/drawingml/2006/main" flipH="1">
          <a:off x="2904795" y="366007"/>
          <a:ext cx="332486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accent3">
              <a:lumMod val="75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0.17365</cdr:x>
      <cdr:y>0.29715</cdr:y>
    </cdr:from>
    <cdr:to>
      <cdr:x>0.30413</cdr:x>
      <cdr:y>0.29715</cdr:y>
    </cdr:to>
    <cdr:cxnSp macro="">
      <cdr:nvCxnSpPr>
        <cdr:cNvPr id="2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D2261DC8-AE04-C583-A119-0491C0F87DBA}"/>
            </a:ext>
          </a:extLst>
        </cdr:cNvPr>
        <cdr:cNvCxnSpPr/>
      </cdr:nvCxnSpPr>
      <cdr:spPr>
        <a:xfrm xmlns:a="http://schemas.openxmlformats.org/drawingml/2006/main">
          <a:off x="970356" y="1042320"/>
          <a:ext cx="729133" cy="0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1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0.54545</cdr:x>
      <cdr:y>0.56628</cdr:y>
    </cdr:from>
    <cdr:to>
      <cdr:x>0.6595</cdr:x>
      <cdr:y>0.70321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46DAEFA-298C-4EC1-725E-9297338BAD9A}"/>
            </a:ext>
          </a:extLst>
        </cdr:cNvPr>
        <cdr:cNvSpPr txBox="1"/>
      </cdr:nvSpPr>
      <cdr:spPr>
        <a:xfrm xmlns:a="http://schemas.openxmlformats.org/drawingml/2006/main">
          <a:off x="3047998" y="1986371"/>
          <a:ext cx="637309" cy="4802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0.55537</cdr:x>
      <cdr:y>0.52942</cdr:y>
    </cdr:from>
    <cdr:to>
      <cdr:x>0.67438</cdr:x>
      <cdr:y>0.70584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9B312E97-75E4-703C-7E8D-7259F8BF8D53}"/>
            </a:ext>
          </a:extLst>
        </cdr:cNvPr>
        <cdr:cNvSpPr txBox="1"/>
      </cdr:nvSpPr>
      <cdr:spPr>
        <a:xfrm xmlns:a="http://schemas.openxmlformats.org/drawingml/2006/main">
          <a:off x="3103416" y="1857062"/>
          <a:ext cx="665018" cy="61883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73%</a:t>
          </a:r>
        </a:p>
      </cdr:txBody>
    </cdr:sp>
  </cdr:relSizeAnchor>
  <cdr:relSizeAnchor xmlns:cdr="http://schemas.openxmlformats.org/drawingml/2006/chartDrawing">
    <cdr:from>
      <cdr:x>0.51767</cdr:x>
      <cdr:y>0.16674</cdr:y>
    </cdr:from>
    <cdr:to>
      <cdr:x>0.6034</cdr:x>
      <cdr:y>0.3221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8435E36D-C00D-2F8F-44F0-7B1B9E43988A}"/>
            </a:ext>
          </a:extLst>
        </cdr:cNvPr>
        <cdr:cNvSpPr txBox="1"/>
      </cdr:nvSpPr>
      <cdr:spPr>
        <a:xfrm xmlns:a="http://schemas.openxmlformats.org/drawingml/2006/main">
          <a:off x="2892725" y="677193"/>
          <a:ext cx="479057" cy="63095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6</a:t>
          </a:r>
        </a:p>
        <a:p xmlns:a="http://schemas.openxmlformats.org/drawingml/2006/main">
          <a:r>
            <a: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%</a:t>
          </a:r>
        </a:p>
      </cdr:txBody>
    </cdr:sp>
  </cdr:relSizeAnchor>
  <cdr:relSizeAnchor xmlns:cdr="http://schemas.openxmlformats.org/drawingml/2006/chartDrawing">
    <cdr:from>
      <cdr:x>0.63145</cdr:x>
      <cdr:y>0.83264</cdr:y>
    </cdr:from>
    <cdr:to>
      <cdr:x>0.63145</cdr:x>
      <cdr:y>0.95453</cdr:y>
    </cdr:to>
    <cdr:cxnSp macro="">
      <cdr:nvCxnSpPr>
        <cdr:cNvPr id="7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E2F457B4-C537-759D-EAC4-41F23DC9719F}"/>
            </a:ext>
          </a:extLst>
        </cdr:cNvPr>
        <cdr:cNvCxnSpPr/>
      </cdr:nvCxnSpPr>
      <cdr:spPr>
        <a:xfrm xmlns:a="http://schemas.openxmlformats.org/drawingml/2006/main" flipV="1">
          <a:off x="3528559" y="3381658"/>
          <a:ext cx="0" cy="495030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bg2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0.57204</cdr:x>
      <cdr:y>0.95453</cdr:y>
    </cdr:from>
    <cdr:to>
      <cdr:x>0.63154</cdr:x>
      <cdr:y>0.95453</cdr:y>
    </cdr:to>
    <cdr:cxnSp macro="">
      <cdr:nvCxnSpPr>
        <cdr:cNvPr id="10" name="Straight Connector 9">
          <a:extLst xmlns:a="http://schemas.openxmlformats.org/drawingml/2006/main">
            <a:ext uri="{FF2B5EF4-FFF2-40B4-BE49-F238E27FC236}">
              <a16:creationId xmlns:a16="http://schemas.microsoft.com/office/drawing/2014/main" id="{CD1C50E8-B6E3-1916-6F9D-1B1EEABDEC9C}"/>
            </a:ext>
          </a:extLst>
        </cdr:cNvPr>
        <cdr:cNvCxnSpPr/>
      </cdr:nvCxnSpPr>
      <cdr:spPr>
        <a:xfrm xmlns:a="http://schemas.openxmlformats.org/drawingml/2006/main" flipH="1">
          <a:off x="3196534" y="3876688"/>
          <a:ext cx="332509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bg2">
              <a:lumMod val="60000"/>
              <a:lumOff val="40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0.53884</cdr:x>
      <cdr:y>0.03866</cdr:y>
    </cdr:from>
    <cdr:to>
      <cdr:x>0.53884</cdr:x>
      <cdr:y>0.12161</cdr:y>
    </cdr:to>
    <cdr:cxnSp macro="">
      <cdr:nvCxnSpPr>
        <cdr:cNvPr id="11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139DC89F-7C2F-ACF2-8A5F-E18D724E534F}"/>
            </a:ext>
          </a:extLst>
        </cdr:cNvPr>
        <cdr:cNvCxnSpPr/>
      </cdr:nvCxnSpPr>
      <cdr:spPr>
        <a:xfrm xmlns:a="http://schemas.openxmlformats.org/drawingml/2006/main">
          <a:off x="3011050" y="157018"/>
          <a:ext cx="0" cy="336889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3">
              <a:lumMod val="75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0.47934</cdr:x>
      <cdr:y>0.04007</cdr:y>
    </cdr:from>
    <cdr:to>
      <cdr:x>0.53884</cdr:x>
      <cdr:y>0.04007</cdr:y>
    </cdr:to>
    <cdr:cxnSp macro="">
      <cdr:nvCxnSpPr>
        <cdr:cNvPr id="20" name="Straight Connector 19">
          <a:extLst xmlns:a="http://schemas.openxmlformats.org/drawingml/2006/main">
            <a:ext uri="{FF2B5EF4-FFF2-40B4-BE49-F238E27FC236}">
              <a16:creationId xmlns:a16="http://schemas.microsoft.com/office/drawing/2014/main" id="{B285D31F-E3E1-3BC0-B324-2D71A1DADB1C}"/>
            </a:ext>
          </a:extLst>
        </cdr:cNvPr>
        <cdr:cNvCxnSpPr/>
      </cdr:nvCxnSpPr>
      <cdr:spPr>
        <a:xfrm xmlns:a="http://schemas.openxmlformats.org/drawingml/2006/main" flipH="1">
          <a:off x="2678541" y="162744"/>
          <a:ext cx="332509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accent3">
              <a:lumMod val="75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7721529-6F13-EF1F-7F0D-A8A60506EF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BB72C7-B457-DA9E-71B6-D0B07B832C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BDE90-96D9-4286-945C-90B52024EBDC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7D5925-5C0E-AA42-61CE-7D0688191A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NAOGAON DISTRICT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4DEE0C-C372-AB6A-D56B-008F2AF1686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284BC6-90F6-4CB3-BC31-8043EBE54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271206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18368-F4A6-4E5E-AA5E-BBE155B3AD67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67004F-1C1D-4CFB-A929-3FD612BB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162015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ABE5-4937-4769-87DA-D68E0EDF4D28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09E9DE-85EC-F791-0C40-F89079534B29}"/>
              </a:ext>
            </a:extLst>
          </p:cNvPr>
          <p:cNvSpPr txBox="1"/>
          <p:nvPr userDrawn="1"/>
        </p:nvSpPr>
        <p:spPr>
          <a:xfrm>
            <a:off x="3537527" y="6169890"/>
            <a:ext cx="5116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388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48B9-F442-4F4B-9877-7CE506522C7F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67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EF8E3-95D6-4AE1-92DF-9A54148972DD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076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6321-5EF8-4135-BFFA-9AE62E0E6A8E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63804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74208-720A-4416-BA31-60397EAED465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7142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0FBCC-83F8-4675-936F-7FBE3BBFF1E7}" type="datetime1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90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54C03-7382-4899-B019-DD41F0B70371}" type="datetime1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290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3F2F-96F9-4EAC-8176-7AAF19F87D4A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545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9EC33-1B83-4F82-B56E-1A0599101B7D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1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B6380-CD9D-4CDC-80F9-A4983A0FCF9C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595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7E524-4385-441F-BEF1-7D942224CE31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323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4958-DDA6-45F2-9DB0-E49E23088A3B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096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CC775-7257-4CA2-BF47-293A556D1693}" type="datetime1">
              <a:rPr lang="en-US" smtClean="0"/>
              <a:t>6/17/2023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482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C3F7-087A-4F5F-9D99-F5D1B55B7CDF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7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D987-AA5F-48C5-AFC4-E098D6F46215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60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8A22A-5051-42AD-99CD-4EC58122BE26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9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F156-741B-43D9-A165-FAD14AC93734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669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C1A8DA5-238F-4995-969E-5BD53D616991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E3E537-6FA9-B51F-1F5B-230B265C5C86}"/>
              </a:ext>
            </a:extLst>
          </p:cNvPr>
          <p:cNvSpPr txBox="1"/>
          <p:nvPr userDrawn="1"/>
        </p:nvSpPr>
        <p:spPr>
          <a:xfrm>
            <a:off x="0" y="6467118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N A O G A O N   D I S T R I C T</a:t>
            </a:r>
          </a:p>
        </p:txBody>
      </p:sp>
    </p:spTree>
    <p:extLst>
      <p:ext uri="{BB962C8B-B14F-4D97-AF65-F5344CB8AC3E}">
        <p14:creationId xmlns:p14="http://schemas.microsoft.com/office/powerpoint/2010/main" val="2499750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64284E-EDA0-4420-115D-EDBC06402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30" y="629266"/>
            <a:ext cx="6188190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>
                <a:solidFill>
                  <a:srgbClr val="EBEBEB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</a:t>
            </a:r>
            <a:br>
              <a:rPr lang="en-US" sz="4200" dirty="0">
                <a:solidFill>
                  <a:srgbClr val="EBEBEB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200" dirty="0">
                <a:solidFill>
                  <a:srgbClr val="EBEBEB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DISTRICT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781CF2-3227-BBB5-518D-B23682E84845}"/>
              </a:ext>
            </a:extLst>
          </p:cNvPr>
          <p:cNvSpPr txBox="1"/>
          <p:nvPr/>
        </p:nvSpPr>
        <p:spPr>
          <a:xfrm>
            <a:off x="779139" y="3558309"/>
            <a:ext cx="3774656" cy="1699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Presented by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MD. ABU TOWSIF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22-47019-1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grass, outdoor, ruins, plant&#10;&#10;Description automatically generated">
            <a:extLst>
              <a:ext uri="{FF2B5EF4-FFF2-40B4-BE49-F238E27FC236}">
                <a16:creationId xmlns:a16="http://schemas.microsoft.com/office/drawing/2014/main" id="{946B7996-E400-2C89-0272-4468569028B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5" r="31715" b="1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28211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B41-796C-08E5-91A8-9CF705443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4297081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06BC3-BE1F-25DF-C19F-8AF0519AB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Combines historical significance, agricultural prosperity and natural charm making it an interesting and culturally vibrant part of Bangladesh</a:t>
            </a:r>
          </a:p>
          <a:p>
            <a:pPr marL="0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solidFill>
                  <a:srgbClr val="D1D5D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howcases a rich cultural heritage, natural beauty, and immense potential for economic development</a:t>
            </a:r>
          </a:p>
          <a:p>
            <a:pPr marL="0" indent="0">
              <a:buNone/>
            </a:pPr>
            <a:endParaRPr lang="en-US" b="0" i="0" dirty="0">
              <a:solidFill>
                <a:srgbClr val="D1D5DB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Its archaeological treasures, cultural heritage, and agricultural significance make it a district worth exploring and investing in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08769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B28EE-E0E2-C900-BC5B-313CB5D95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91" y="296451"/>
            <a:ext cx="3446055" cy="1319498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THANK </a:t>
            </a:r>
            <a:br>
              <a:rPr lang="en-US" dirty="0">
                <a:latin typeface="Arial Rounded MT Bold" panose="020F0704030504030204" pitchFamily="34" charset="0"/>
              </a:rPr>
            </a:br>
            <a:r>
              <a:rPr lang="en-US" dirty="0">
                <a:latin typeface="Arial Rounded MT Bold" panose="020F0704030504030204" pitchFamily="34" charset="0"/>
              </a:rPr>
              <a:t>         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89179-576C-2B9A-28C8-4A6A97A4B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887" y="2096016"/>
            <a:ext cx="8946541" cy="4195481"/>
          </a:xfrm>
        </p:spPr>
        <p:txBody>
          <a:bodyPr/>
          <a:lstStyle/>
          <a:p>
            <a:pPr algn="just">
              <a:buFont typeface="Wingdings 3" panose="05040102010807070707" pitchFamily="18" charset="2"/>
              <a:buChar char="u"/>
            </a:pP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 all for taking the time to explore </a:t>
            </a:r>
            <a:r>
              <a:rPr lang="en-US" dirty="0">
                <a:solidFill>
                  <a:srgbClr val="D1D5D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 beloved </a:t>
            </a: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district, Naogaon. As I conclude this presentation, I would like to express my sincere gratitude for your attention and engagement.</a:t>
            </a:r>
          </a:p>
          <a:p>
            <a:pPr marL="0" indent="0" algn="just">
              <a:buNone/>
            </a:pPr>
            <a:endParaRPr lang="en-US" dirty="0">
              <a:solidFill>
                <a:srgbClr val="D1D5D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Wingdings 3" panose="05040102010807070707" pitchFamily="18" charset="2"/>
              <a:buChar char="u"/>
            </a:pPr>
            <a:r>
              <a:rPr lang="en-US" dirty="0">
                <a:solidFill>
                  <a:srgbClr val="D1D5D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Lastly, I can assure you that ,Naogaon can be a potential travel destination for all of us.</a:t>
            </a: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choosing to visit my district, you will not only contribute to the local economy but also get to witness the vibrant spirit and resilience of our community.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01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F1DA9-A51C-BE4F-235A-A09554CED2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280"/>
            <a:ext cx="4870764" cy="1690254"/>
          </a:xfrm>
        </p:spPr>
        <p:txBody>
          <a:bodyPr>
            <a:noAutofit/>
          </a:bodyPr>
          <a:lstStyle/>
          <a:p>
            <a: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Roboto" panose="02000000000000000000" pitchFamily="2" charset="0"/>
                <a:cs typeface="Roboto" panose="02000000000000000000" pitchFamily="2" charset="0"/>
              </a:rPr>
              <a:t>GRAPHICAL</a:t>
            </a:r>
            <a:b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Roboto" panose="02000000000000000000" pitchFamily="2" charset="0"/>
                <a:cs typeface="Roboto" panose="02000000000000000000" pitchFamily="2" charset="0"/>
              </a:rPr>
              <a:t>         LOCATION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3030A-48CF-7E9E-718F-C25441000931}"/>
              </a:ext>
            </a:extLst>
          </p:cNvPr>
          <p:cNvSpPr txBox="1"/>
          <p:nvPr/>
        </p:nvSpPr>
        <p:spPr>
          <a:xfrm>
            <a:off x="485204" y="2083804"/>
            <a:ext cx="5169467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Rajshahi Division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Area of 3435 sq. K.M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Latitude of centre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24.8078° or 24° 48' 28" North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Longitude of centre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88.9462° or 88° 56' 46"  East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 algn="just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Bounded by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west bengal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state of India on the</a:t>
            </a:r>
          </a:p>
          <a:p>
            <a:pPr algn="just"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north,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natore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and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rajshahi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districts on the south,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joypurhat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bogura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and Natore districts on the east,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nawabganj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district on the west</a:t>
            </a:r>
          </a:p>
          <a:p>
            <a:endParaRPr lang="en-US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5000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DFB4808-162E-12AE-9560-EA04FDBED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37330" y="905231"/>
            <a:ext cx="4963255" cy="504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69385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4462A-EB0C-6C68-5E22-3A80E2245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972" y="344076"/>
            <a:ext cx="5812028" cy="1566205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ADMINISTRATION      	          	        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9730C-533F-5F2A-DB76-6C646D258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724" y="2152506"/>
            <a:ext cx="5092276" cy="356928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Secretary of District Council: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- 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ATM Abdullahel Baki </a:t>
            </a:r>
          </a:p>
          <a:p>
            <a:pPr algn="l"/>
            <a:r>
              <a:rPr lang="en-US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Chairman of District Council:</a:t>
            </a:r>
          </a:p>
          <a:p>
            <a:pPr marL="0" indent="0" algn="l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- 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AKM Foleys Rabbi</a:t>
            </a:r>
          </a:p>
          <a:p>
            <a:pPr algn="l"/>
            <a:r>
              <a:rPr lang="en-US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Deputy Commissioner (DC):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- 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Khalid Mehdi Hasan, PAA</a:t>
            </a:r>
          </a:p>
          <a:p>
            <a:pPr algn="l"/>
            <a:r>
              <a:rPr lang="en-US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Superintendent of Police (SP):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- 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Md. Iqbal Hossain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BFB2CBE-2D42-CA34-AA7D-6896E42436EA}"/>
              </a:ext>
            </a:extLst>
          </p:cNvPr>
          <p:cNvCxnSpPr>
            <a:cxnSpLocks/>
          </p:cNvCxnSpPr>
          <p:nvPr/>
        </p:nvCxnSpPr>
        <p:spPr>
          <a:xfrm flipV="1">
            <a:off x="6581870" y="2152506"/>
            <a:ext cx="0" cy="3569283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36C2E8B-E34B-9471-8C72-E3E865B37F02}"/>
              </a:ext>
            </a:extLst>
          </p:cNvPr>
          <p:cNvSpPr txBox="1"/>
          <p:nvPr/>
        </p:nvSpPr>
        <p:spPr>
          <a:xfrm>
            <a:off x="7067741" y="1174733"/>
            <a:ext cx="4264180" cy="683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DEVIDED INTO 11 UPAZILAS</a:t>
            </a:r>
          </a:p>
          <a:p>
            <a:endParaRPr lang="en-US" dirty="0"/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Atrai </a:t>
            </a: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Badalgachi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Dhamoirhat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Manda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Mohadevpur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Niamatpur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Patnitala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Porsha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Raninagar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Sapahar </a:t>
            </a: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699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CA14-184E-E544-6B2B-9AEC37802A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805" y="289711"/>
            <a:ext cx="5719060" cy="1603067"/>
          </a:xfrm>
        </p:spPr>
        <p:txBody>
          <a:bodyPr/>
          <a:lstStyle/>
          <a:p>
            <a: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POPULATION</a:t>
            </a:r>
            <a:b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LITERACY RATE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41E563-DBC0-BE41-CC03-F9CB97930D66}"/>
              </a:ext>
            </a:extLst>
          </p:cNvPr>
          <p:cNvSpPr txBox="1"/>
          <p:nvPr/>
        </p:nvSpPr>
        <p:spPr>
          <a:xfrm>
            <a:off x="899838" y="2334673"/>
            <a:ext cx="542984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 population – 2.7 Million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   Male -1.3 Million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	    Female -1.4 Million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Male female ratio 0.92 : 1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literacy rate of 72.14% for the population 7 years and above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marL="285750" indent="-285750"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</a:t>
            </a:r>
          </a:p>
          <a:p>
            <a:r>
              <a:rPr lang="en-US" dirty="0"/>
              <a:t>   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150000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BDB8057-2FB1-16E3-74D7-74FC743F0B3D}"/>
              </a:ext>
            </a:extLst>
          </p:cNvPr>
          <p:cNvSpPr/>
          <p:nvPr/>
        </p:nvSpPr>
        <p:spPr>
          <a:xfrm>
            <a:off x="2427355" y="2730599"/>
            <a:ext cx="131975" cy="10369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FD74B62-37D7-3909-6D42-87440E289C4B}"/>
              </a:ext>
            </a:extLst>
          </p:cNvPr>
          <p:cNvSpPr/>
          <p:nvPr/>
        </p:nvSpPr>
        <p:spPr>
          <a:xfrm>
            <a:off x="2427354" y="3033120"/>
            <a:ext cx="131975" cy="10369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F60D1EF3-C896-E18D-457D-F3ACDBBDC3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5038662"/>
              </p:ext>
            </p:extLst>
          </p:nvPr>
        </p:nvGraphicFramePr>
        <p:xfrm>
          <a:off x="7125981" y="1249408"/>
          <a:ext cx="5719060" cy="43591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F25CC243-FC3A-F2E1-6CC8-1E887F06EA61}"/>
              </a:ext>
            </a:extLst>
          </p:cNvPr>
          <p:cNvSpPr txBox="1"/>
          <p:nvPr/>
        </p:nvSpPr>
        <p:spPr>
          <a:xfrm>
            <a:off x="9233067" y="5294860"/>
            <a:ext cx="11906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MUSLIM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8F7375-3681-A78E-A2AB-6405AD62CC0B}"/>
              </a:ext>
            </a:extLst>
          </p:cNvPr>
          <p:cNvSpPr txBox="1"/>
          <p:nvPr/>
        </p:nvSpPr>
        <p:spPr>
          <a:xfrm>
            <a:off x="7764780" y="2361267"/>
            <a:ext cx="975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HINDU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A2D519-5831-699B-77B8-8BDBE0B77A0F}"/>
              </a:ext>
            </a:extLst>
          </p:cNvPr>
          <p:cNvSpPr txBox="1"/>
          <p:nvPr/>
        </p:nvSpPr>
        <p:spPr>
          <a:xfrm>
            <a:off x="8739942" y="1452250"/>
            <a:ext cx="15954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</a:t>
            </a:r>
          </a:p>
        </p:txBody>
      </p:sp>
    </p:spTree>
    <p:extLst>
      <p:ext uri="{BB962C8B-B14F-4D97-AF65-F5344CB8AC3E}">
        <p14:creationId xmlns:p14="http://schemas.microsoft.com/office/powerpoint/2010/main" val="248362019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B2B70-A225-ED42-3C4E-7D4472109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33" y="291616"/>
            <a:ext cx="4143172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ECONOMY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9F49D-4A4E-9EF5-01AD-7A419FF17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780" y="1692146"/>
            <a:ext cx="6097509" cy="4175155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Has predominantly agricultural economy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- 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Rice, Jute, Wheat, Sugarcane etc.</a:t>
            </a:r>
          </a:p>
          <a:p>
            <a:pPr marL="0" indent="0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now one of the country’s prime hub for 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mango harvest.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Mangoes are renowned both domestically and 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Internationally for their delicious taste</a:t>
            </a:r>
          </a:p>
          <a:p>
            <a:pPr>
              <a:buFont typeface="Wingdings 3" panose="05040102010807070707" pitchFamily="18" charset="2"/>
              <a:buChar char="u"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7301397-546E-3943-1604-B5ADE7FF75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7480222"/>
              </p:ext>
            </p:extLst>
          </p:nvPr>
        </p:nvGraphicFramePr>
        <p:xfrm>
          <a:off x="7121239" y="1805947"/>
          <a:ext cx="5587999" cy="40613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7A3CFE5-72B5-9D21-EAFC-0EF4AC2A2355}"/>
              </a:ext>
            </a:extLst>
          </p:cNvPr>
          <p:cNvSpPr txBox="1"/>
          <p:nvPr/>
        </p:nvSpPr>
        <p:spPr>
          <a:xfrm>
            <a:off x="6949987" y="2798618"/>
            <a:ext cx="118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636FDB-17A8-E7B3-B9BC-5CAA8E157841}"/>
              </a:ext>
            </a:extLst>
          </p:cNvPr>
          <p:cNvSpPr txBox="1"/>
          <p:nvPr/>
        </p:nvSpPr>
        <p:spPr>
          <a:xfrm>
            <a:off x="9237117" y="2983284"/>
            <a:ext cx="895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21%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04E33E-5409-E42E-48C7-6C1897D54B9D}"/>
              </a:ext>
            </a:extLst>
          </p:cNvPr>
          <p:cNvSpPr txBox="1"/>
          <p:nvPr/>
        </p:nvSpPr>
        <p:spPr>
          <a:xfrm>
            <a:off x="8549843" y="5497969"/>
            <a:ext cx="18387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AGRICULTURE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5CB7EF-71C8-14C8-AC36-82FD90F33818}"/>
              </a:ext>
            </a:extLst>
          </p:cNvPr>
          <p:cNvSpPr txBox="1"/>
          <p:nvPr/>
        </p:nvSpPr>
        <p:spPr>
          <a:xfrm>
            <a:off x="8304245" y="1750774"/>
            <a:ext cx="1681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INDUSTRY</a:t>
            </a:r>
          </a:p>
        </p:txBody>
      </p:sp>
    </p:spTree>
    <p:extLst>
      <p:ext uri="{BB962C8B-B14F-4D97-AF65-F5344CB8AC3E}">
        <p14:creationId xmlns:p14="http://schemas.microsoft.com/office/powerpoint/2010/main" val="362213710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4D07E-D65A-6A17-37D6-DD6D271E7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31" y="84842"/>
            <a:ext cx="5486400" cy="1621410"/>
          </a:xfrm>
        </p:spPr>
        <p:txBody>
          <a:bodyPr/>
          <a:lstStyle/>
          <a:p>
            <a: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HISTORICAL</a:t>
            </a:r>
            <a:r>
              <a:rPr lang="en-US" sz="4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4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</a:t>
            </a:r>
            <a: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71E0B-00FC-5B7E-B4DE-79BA5323AE0B}"/>
              </a:ext>
            </a:extLst>
          </p:cNvPr>
          <p:cNvSpPr txBox="1"/>
          <p:nvPr/>
        </p:nvSpPr>
        <p:spPr>
          <a:xfrm>
            <a:off x="1059255" y="2361764"/>
            <a:ext cx="48860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Sompura Mahavihara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-  Designated as a UNESCO world heritage      	site in 1985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Kushumba Mosque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-  Nicknamed as “ The Black Gem of 	Bangladesh”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 descr="A picture containing building, sky, outdoor, tree&#10;&#10;Description automatically generated">
            <a:extLst>
              <a:ext uri="{FF2B5EF4-FFF2-40B4-BE49-F238E27FC236}">
                <a16:creationId xmlns:a16="http://schemas.microsoft.com/office/drawing/2014/main" id="{D691BB34-F85D-DD41-CF6A-FB6710380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346" y="3705258"/>
            <a:ext cx="3055517" cy="22916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 descr="A picture containing grass, outdoor, ruins, plant&#10;&#10;Description automatically generated">
            <a:extLst>
              <a:ext uri="{FF2B5EF4-FFF2-40B4-BE49-F238E27FC236}">
                <a16:creationId xmlns:a16="http://schemas.microsoft.com/office/drawing/2014/main" id="{821DF05E-9058-21E7-D631-CD11017EC1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345" y="1372484"/>
            <a:ext cx="3055518" cy="197856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EBADC2B-B4C9-3CD9-2422-C280F921E6AC}"/>
              </a:ext>
            </a:extLst>
          </p:cNvPr>
          <p:cNvCxnSpPr>
            <a:cxnSpLocks/>
          </p:cNvCxnSpPr>
          <p:nvPr/>
        </p:nvCxnSpPr>
        <p:spPr>
          <a:xfrm flipH="1">
            <a:off x="3748135" y="2555553"/>
            <a:ext cx="3193267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032837-C531-428D-BDEA-AC4477557E5E}"/>
              </a:ext>
            </a:extLst>
          </p:cNvPr>
          <p:cNvCxnSpPr>
            <a:cxnSpLocks/>
          </p:cNvCxnSpPr>
          <p:nvPr/>
        </p:nvCxnSpPr>
        <p:spPr>
          <a:xfrm flipH="1" flipV="1">
            <a:off x="6931877" y="2254122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F7D45DA-62C8-DC73-198D-8B5E90883AE8}"/>
              </a:ext>
            </a:extLst>
          </p:cNvPr>
          <p:cNvCxnSpPr>
            <a:cxnSpLocks/>
          </p:cNvCxnSpPr>
          <p:nvPr/>
        </p:nvCxnSpPr>
        <p:spPr>
          <a:xfrm flipV="1">
            <a:off x="6955690" y="2254122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F0D054ED-6E79-454B-A10F-A5E04E1646A1}"/>
              </a:ext>
            </a:extLst>
          </p:cNvPr>
          <p:cNvSpPr/>
          <p:nvPr/>
        </p:nvSpPr>
        <p:spPr>
          <a:xfrm>
            <a:off x="7135466" y="2184448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CB9DEB-F98F-7D3D-1546-7BDBA8D18CED}"/>
              </a:ext>
            </a:extLst>
          </p:cNvPr>
          <p:cNvCxnSpPr>
            <a:cxnSpLocks/>
          </p:cNvCxnSpPr>
          <p:nvPr/>
        </p:nvCxnSpPr>
        <p:spPr>
          <a:xfrm flipH="1">
            <a:off x="3571875" y="3939241"/>
            <a:ext cx="3343941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D11CF257-D78A-7411-B348-8E3720C8D863}"/>
              </a:ext>
            </a:extLst>
          </p:cNvPr>
          <p:cNvSpPr/>
          <p:nvPr/>
        </p:nvSpPr>
        <p:spPr>
          <a:xfrm>
            <a:off x="7148512" y="4165837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A7F7C3-192A-0390-964A-64EDE48144A3}"/>
              </a:ext>
            </a:extLst>
          </p:cNvPr>
          <p:cNvCxnSpPr>
            <a:cxnSpLocks/>
          </p:cNvCxnSpPr>
          <p:nvPr/>
        </p:nvCxnSpPr>
        <p:spPr>
          <a:xfrm flipV="1">
            <a:off x="6931877" y="4234142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96B8D91-2F1A-CB79-5C3F-25850696CCEB}"/>
              </a:ext>
            </a:extLst>
          </p:cNvPr>
          <p:cNvCxnSpPr>
            <a:cxnSpLocks/>
          </p:cNvCxnSpPr>
          <p:nvPr/>
        </p:nvCxnSpPr>
        <p:spPr>
          <a:xfrm flipH="1" flipV="1">
            <a:off x="6915816" y="3939241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35920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C0FA8-033A-9EA4-6950-31084569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402" y="172060"/>
            <a:ext cx="5908598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</a:t>
            </a:r>
            <a:b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TOURIST SPOTS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4F23A1-1FB9-F558-67FF-5DAE89FBB0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527943" cy="3741738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Altadighi national park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Dhamoirhat upazilla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- 56 K.M. apart from Zilla sadar</a:t>
            </a:r>
          </a:p>
          <a:p>
            <a:pPr marL="0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Bolihar Rajbari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Mohadevpur upazilla.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- 20 K.M apart from zilla sadar</a:t>
            </a:r>
          </a:p>
          <a:p>
            <a:endParaRPr lang="en-US" dirty="0"/>
          </a:p>
        </p:txBody>
      </p:sp>
      <p:pic>
        <p:nvPicPr>
          <p:cNvPr id="8" name="Picture 7" descr="A picture containing outdoor, sky, ruins, grass&#10;&#10;Description automatically generated">
            <a:extLst>
              <a:ext uri="{FF2B5EF4-FFF2-40B4-BE49-F238E27FC236}">
                <a16:creationId xmlns:a16="http://schemas.microsoft.com/office/drawing/2014/main" id="{F63860D3-D618-391B-BB9D-B15EDAD148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837" y="3779982"/>
            <a:ext cx="2952707" cy="22145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8B365E-0BAC-B024-9550-98716561CB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837" y="1147618"/>
            <a:ext cx="2952707" cy="22145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427D3B2-6D24-1E09-6683-52064E86DB10}"/>
              </a:ext>
            </a:extLst>
          </p:cNvPr>
          <p:cNvCxnSpPr>
            <a:cxnSpLocks/>
          </p:cNvCxnSpPr>
          <p:nvPr/>
        </p:nvCxnSpPr>
        <p:spPr>
          <a:xfrm flipH="1">
            <a:off x="3929204" y="2736622"/>
            <a:ext cx="2951888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24F7BE9-4894-B621-39E6-03965A62877A}"/>
              </a:ext>
            </a:extLst>
          </p:cNvPr>
          <p:cNvCxnSpPr>
            <a:cxnSpLocks/>
          </p:cNvCxnSpPr>
          <p:nvPr/>
        </p:nvCxnSpPr>
        <p:spPr>
          <a:xfrm flipH="1" flipV="1">
            <a:off x="6871567" y="2435191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3FCB47-EA87-D2AF-39D5-814EF87E39E7}"/>
              </a:ext>
            </a:extLst>
          </p:cNvPr>
          <p:cNvCxnSpPr>
            <a:cxnSpLocks/>
          </p:cNvCxnSpPr>
          <p:nvPr/>
        </p:nvCxnSpPr>
        <p:spPr>
          <a:xfrm flipV="1">
            <a:off x="6895380" y="2435191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D450AFB6-CCB6-B819-23EA-1D0AF4441A8B}"/>
              </a:ext>
            </a:extLst>
          </p:cNvPr>
          <p:cNvSpPr/>
          <p:nvPr/>
        </p:nvSpPr>
        <p:spPr>
          <a:xfrm>
            <a:off x="7075156" y="2365517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FECC885-6BC1-A298-EAB7-2B072F97224F}"/>
              </a:ext>
            </a:extLst>
          </p:cNvPr>
          <p:cNvCxnSpPr>
            <a:cxnSpLocks/>
          </p:cNvCxnSpPr>
          <p:nvPr/>
        </p:nvCxnSpPr>
        <p:spPr>
          <a:xfrm flipH="1">
            <a:off x="3284968" y="4314877"/>
            <a:ext cx="3557492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6330DA81-D180-07A5-40F8-D46577FA01A7}"/>
              </a:ext>
            </a:extLst>
          </p:cNvPr>
          <p:cNvSpPr/>
          <p:nvPr/>
        </p:nvSpPr>
        <p:spPr>
          <a:xfrm>
            <a:off x="7075156" y="4541473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E539521-BECE-49C5-7284-8AB7EFAFE2DB}"/>
              </a:ext>
            </a:extLst>
          </p:cNvPr>
          <p:cNvCxnSpPr>
            <a:cxnSpLocks/>
          </p:cNvCxnSpPr>
          <p:nvPr/>
        </p:nvCxnSpPr>
        <p:spPr>
          <a:xfrm flipV="1">
            <a:off x="6858521" y="4609778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2889A32-C3B6-962D-1007-A7BCB1218ABF}"/>
              </a:ext>
            </a:extLst>
          </p:cNvPr>
          <p:cNvCxnSpPr>
            <a:cxnSpLocks/>
          </p:cNvCxnSpPr>
          <p:nvPr/>
        </p:nvCxnSpPr>
        <p:spPr>
          <a:xfrm flipH="1" flipV="1">
            <a:off x="6842460" y="4314877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426950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B1BD-76FF-8FB0-EB72-DBD3F4825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86" y="128868"/>
            <a:ext cx="5521718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POLITICAL              				LEADERS (MP)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DCE8B-4FE7-38C6-C080-10605509A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605244"/>
            <a:ext cx="4154487" cy="4862232"/>
          </a:xfrm>
        </p:spPr>
        <p:txBody>
          <a:bodyPr>
            <a:normAutofit/>
          </a:bodyPr>
          <a:lstStyle/>
          <a:p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Sadhan Chandra Majumder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1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Md. Shahiduzzaman Sarker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 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2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Mohammad Salim Uddin Tarafdar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Md. Emad Uddin Pk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4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Nizam Uddin Jalil John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5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Md. Anwar Hossain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6</a:t>
            </a:r>
          </a:p>
          <a:p>
            <a:pPr marL="0" indent="0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Wingdings 3" panose="05040102010807070707" pitchFamily="18" charset="2"/>
              <a:buChar char="u"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C71D4DCF-AB93-CB2E-936E-04FE8BCF0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563" y="1605244"/>
            <a:ext cx="1059675" cy="1200965"/>
          </a:xfrm>
          <a:prstGeom prst="rect">
            <a:avLst/>
          </a:prstGeom>
        </p:spPr>
      </p:pic>
      <p:pic>
        <p:nvPicPr>
          <p:cNvPr id="9" name="Picture 8" descr="A person with a mustache&#10;&#10;Description automatically generated with medium confidence">
            <a:extLst>
              <a:ext uri="{FF2B5EF4-FFF2-40B4-BE49-F238E27FC236}">
                <a16:creationId xmlns:a16="http://schemas.microsoft.com/office/drawing/2014/main" id="{33529E7B-EC92-0126-8512-EEFADECAE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3" y="829133"/>
            <a:ext cx="993000" cy="1125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 descr="A picture containing human face, person, clothing, forehead&#10;&#10;Description automatically generated">
            <a:extLst>
              <a:ext uri="{FF2B5EF4-FFF2-40B4-BE49-F238E27FC236}">
                <a16:creationId xmlns:a16="http://schemas.microsoft.com/office/drawing/2014/main" id="{6B3DD045-A9E9-E668-C8F6-DDC215CF2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563" y="3254342"/>
            <a:ext cx="1015571" cy="1150980"/>
          </a:xfrm>
          <a:prstGeom prst="rect">
            <a:avLst/>
          </a:prstGeom>
        </p:spPr>
      </p:pic>
      <p:pic>
        <p:nvPicPr>
          <p:cNvPr id="13" name="Picture 12" descr="A person with a mustache&#10;&#10;Description automatically generated with medium confidence">
            <a:extLst>
              <a:ext uri="{FF2B5EF4-FFF2-40B4-BE49-F238E27FC236}">
                <a16:creationId xmlns:a16="http://schemas.microsoft.com/office/drawing/2014/main" id="{A31FC501-634F-504C-CE1F-C1049D8497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3" y="2555015"/>
            <a:ext cx="1015571" cy="1156119"/>
          </a:xfrm>
          <a:prstGeom prst="rect">
            <a:avLst/>
          </a:prstGeom>
        </p:spPr>
      </p:pic>
      <p:pic>
        <p:nvPicPr>
          <p:cNvPr id="15" name="Picture 14" descr="A person wearing glasses and a vest&#10;&#10;Description automatically generated with medium confidence">
            <a:extLst>
              <a:ext uri="{FF2B5EF4-FFF2-40B4-BE49-F238E27FC236}">
                <a16:creationId xmlns:a16="http://schemas.microsoft.com/office/drawing/2014/main" id="{4F348D9A-373B-9EA2-1E62-B29FF7835D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563" y="4752324"/>
            <a:ext cx="1059675" cy="1112419"/>
          </a:xfrm>
          <a:prstGeom prst="rect">
            <a:avLst/>
          </a:prstGeom>
        </p:spPr>
      </p:pic>
      <p:pic>
        <p:nvPicPr>
          <p:cNvPr id="17" name="Picture 16" descr="A person in a vest&#10;&#10;Description automatically generated with low confidence">
            <a:extLst>
              <a:ext uri="{FF2B5EF4-FFF2-40B4-BE49-F238E27FC236}">
                <a16:creationId xmlns:a16="http://schemas.microsoft.com/office/drawing/2014/main" id="{083DA049-E2B2-7803-9409-60DF908214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3" y="4174265"/>
            <a:ext cx="1015571" cy="1156119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9AEA8D0-B60F-2681-EE54-0149903C8442}"/>
              </a:ext>
            </a:extLst>
          </p:cNvPr>
          <p:cNvCxnSpPr>
            <a:cxnSpLocks/>
          </p:cNvCxnSpPr>
          <p:nvPr/>
        </p:nvCxnSpPr>
        <p:spPr>
          <a:xfrm flipH="1" flipV="1">
            <a:off x="3974471" y="1809750"/>
            <a:ext cx="2407279" cy="9525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E794267-4DAA-02FA-B533-1CC4B7BA5925}"/>
              </a:ext>
            </a:extLst>
          </p:cNvPr>
          <p:cNvCxnSpPr>
            <a:cxnSpLocks/>
          </p:cNvCxnSpPr>
          <p:nvPr/>
        </p:nvCxnSpPr>
        <p:spPr>
          <a:xfrm flipH="1" flipV="1">
            <a:off x="6381750" y="1527616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7F0CDC-2C79-69F4-865A-2D6372D46981}"/>
              </a:ext>
            </a:extLst>
          </p:cNvPr>
          <p:cNvCxnSpPr>
            <a:cxnSpLocks/>
          </p:cNvCxnSpPr>
          <p:nvPr/>
        </p:nvCxnSpPr>
        <p:spPr>
          <a:xfrm flipV="1">
            <a:off x="6405563" y="1527616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44A25B5C-9AC4-4286-594E-7CA486243AEF}"/>
              </a:ext>
            </a:extLst>
          </p:cNvPr>
          <p:cNvSpPr/>
          <p:nvPr/>
        </p:nvSpPr>
        <p:spPr>
          <a:xfrm>
            <a:off x="6585339" y="1457942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B5F7027-DBF8-16DF-EB00-98E2054353F0}"/>
              </a:ext>
            </a:extLst>
          </p:cNvPr>
          <p:cNvCxnSpPr>
            <a:cxnSpLocks/>
          </p:cNvCxnSpPr>
          <p:nvPr/>
        </p:nvCxnSpPr>
        <p:spPr>
          <a:xfrm>
            <a:off x="6625839" y="2324819"/>
            <a:ext cx="1319773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EAE01B28-6B87-77B1-F03F-7879146B1F10}"/>
              </a:ext>
            </a:extLst>
          </p:cNvPr>
          <p:cNvSpPr/>
          <p:nvPr/>
        </p:nvSpPr>
        <p:spPr>
          <a:xfrm>
            <a:off x="7905112" y="2255145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765CFCB-C474-34AC-BE74-41415F2A9DE0}"/>
              </a:ext>
            </a:extLst>
          </p:cNvPr>
          <p:cNvCxnSpPr>
            <a:cxnSpLocks/>
          </p:cNvCxnSpPr>
          <p:nvPr/>
        </p:nvCxnSpPr>
        <p:spPr>
          <a:xfrm>
            <a:off x="3860160" y="2628136"/>
            <a:ext cx="2737239" cy="0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0ADEF23-EB74-C907-C80D-A8ADDD2D0C11}"/>
              </a:ext>
            </a:extLst>
          </p:cNvPr>
          <p:cNvCxnSpPr>
            <a:cxnSpLocks/>
          </p:cNvCxnSpPr>
          <p:nvPr/>
        </p:nvCxnSpPr>
        <p:spPr>
          <a:xfrm flipV="1">
            <a:off x="6604408" y="2324819"/>
            <a:ext cx="0" cy="278681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CFCBBE1-89A5-9149-A99F-5841C07583E7}"/>
              </a:ext>
            </a:extLst>
          </p:cNvPr>
          <p:cNvCxnSpPr>
            <a:cxnSpLocks/>
          </p:cNvCxnSpPr>
          <p:nvPr/>
        </p:nvCxnSpPr>
        <p:spPr>
          <a:xfrm flipH="1">
            <a:off x="4544840" y="3459698"/>
            <a:ext cx="1836910" cy="9525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7827077-310A-0A5A-5F52-582311EB89DE}"/>
              </a:ext>
            </a:extLst>
          </p:cNvPr>
          <p:cNvCxnSpPr>
            <a:cxnSpLocks/>
          </p:cNvCxnSpPr>
          <p:nvPr/>
        </p:nvCxnSpPr>
        <p:spPr>
          <a:xfrm flipH="1" flipV="1">
            <a:off x="6384131" y="3164852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40F6BF4-20A6-F3E2-6F79-4E9DE945ABEF}"/>
              </a:ext>
            </a:extLst>
          </p:cNvPr>
          <p:cNvCxnSpPr>
            <a:cxnSpLocks/>
          </p:cNvCxnSpPr>
          <p:nvPr/>
        </p:nvCxnSpPr>
        <p:spPr>
          <a:xfrm flipV="1">
            <a:off x="6405563" y="3160187"/>
            <a:ext cx="220276" cy="1782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52FEB96E-5FD6-EEAE-82B4-533C98257FCD}"/>
              </a:ext>
            </a:extLst>
          </p:cNvPr>
          <p:cNvSpPr/>
          <p:nvPr/>
        </p:nvSpPr>
        <p:spPr>
          <a:xfrm>
            <a:off x="6585339" y="3090513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441247C-5386-0D77-E353-6EC757AA844E}"/>
              </a:ext>
            </a:extLst>
          </p:cNvPr>
          <p:cNvSpPr/>
          <p:nvPr/>
        </p:nvSpPr>
        <p:spPr>
          <a:xfrm>
            <a:off x="7902892" y="3825910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A2C0A86-6B8C-ABA3-D649-D104FF2896E1}"/>
              </a:ext>
            </a:extLst>
          </p:cNvPr>
          <p:cNvCxnSpPr>
            <a:cxnSpLocks/>
          </p:cNvCxnSpPr>
          <p:nvPr/>
        </p:nvCxnSpPr>
        <p:spPr>
          <a:xfrm>
            <a:off x="3161879" y="4221093"/>
            <a:ext cx="3442529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0AD24C26-8AEE-8C84-C147-FB5EDA105643}"/>
              </a:ext>
            </a:extLst>
          </p:cNvPr>
          <p:cNvCxnSpPr>
            <a:cxnSpLocks/>
          </p:cNvCxnSpPr>
          <p:nvPr/>
        </p:nvCxnSpPr>
        <p:spPr>
          <a:xfrm flipV="1">
            <a:off x="6602188" y="3889707"/>
            <a:ext cx="2220" cy="331386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AF3BC4B3-F727-2663-FC7E-F644564D5ADB}"/>
              </a:ext>
            </a:extLst>
          </p:cNvPr>
          <p:cNvCxnSpPr>
            <a:cxnSpLocks/>
          </p:cNvCxnSpPr>
          <p:nvPr/>
        </p:nvCxnSpPr>
        <p:spPr>
          <a:xfrm flipH="1">
            <a:off x="3458424" y="5055096"/>
            <a:ext cx="2923326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5E45DE7-0E2E-CC46-1076-D65498DA33B7}"/>
              </a:ext>
            </a:extLst>
          </p:cNvPr>
          <p:cNvCxnSpPr>
            <a:cxnSpLocks/>
          </p:cNvCxnSpPr>
          <p:nvPr/>
        </p:nvCxnSpPr>
        <p:spPr>
          <a:xfrm flipH="1" flipV="1">
            <a:off x="6381750" y="4763437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66CF92E4-DC04-D032-AE1C-E6990EA177B4}"/>
              </a:ext>
            </a:extLst>
          </p:cNvPr>
          <p:cNvCxnSpPr>
            <a:cxnSpLocks/>
          </p:cNvCxnSpPr>
          <p:nvPr/>
        </p:nvCxnSpPr>
        <p:spPr>
          <a:xfrm flipV="1">
            <a:off x="6405563" y="4763437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70">
            <a:extLst>
              <a:ext uri="{FF2B5EF4-FFF2-40B4-BE49-F238E27FC236}">
                <a16:creationId xmlns:a16="http://schemas.microsoft.com/office/drawing/2014/main" id="{E13E88E6-1CEE-44E5-6541-4483A75F445C}"/>
              </a:ext>
            </a:extLst>
          </p:cNvPr>
          <p:cNvSpPr/>
          <p:nvPr/>
        </p:nvSpPr>
        <p:spPr>
          <a:xfrm>
            <a:off x="6585339" y="4693763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1D28E7-473A-B18A-1DB4-9C5F603F8F0A}"/>
              </a:ext>
            </a:extLst>
          </p:cNvPr>
          <p:cNvCxnSpPr>
            <a:cxnSpLocks/>
          </p:cNvCxnSpPr>
          <p:nvPr/>
        </p:nvCxnSpPr>
        <p:spPr>
          <a:xfrm>
            <a:off x="6667801" y="5531915"/>
            <a:ext cx="1186690" cy="1369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>
            <a:extLst>
              <a:ext uri="{FF2B5EF4-FFF2-40B4-BE49-F238E27FC236}">
                <a16:creationId xmlns:a16="http://schemas.microsoft.com/office/drawing/2014/main" id="{0B4FDEE3-3070-0FFD-DCB9-E7B5DBB87496}"/>
              </a:ext>
            </a:extLst>
          </p:cNvPr>
          <p:cNvSpPr/>
          <p:nvPr/>
        </p:nvSpPr>
        <p:spPr>
          <a:xfrm>
            <a:off x="7845937" y="5463610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2EE0894-02A8-ACC8-E4CB-B80BD9F0F8D5}"/>
              </a:ext>
            </a:extLst>
          </p:cNvPr>
          <p:cNvCxnSpPr>
            <a:cxnSpLocks/>
          </p:cNvCxnSpPr>
          <p:nvPr/>
        </p:nvCxnSpPr>
        <p:spPr>
          <a:xfrm>
            <a:off x="3203597" y="5858793"/>
            <a:ext cx="3423460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051178D-4FAE-173C-E9BA-604106473B82}"/>
              </a:ext>
            </a:extLst>
          </p:cNvPr>
          <p:cNvCxnSpPr>
            <a:cxnSpLocks/>
          </p:cNvCxnSpPr>
          <p:nvPr/>
        </p:nvCxnSpPr>
        <p:spPr>
          <a:xfrm flipV="1">
            <a:off x="6643906" y="5533284"/>
            <a:ext cx="0" cy="325509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" name="Picture 78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ADBC5152-5B96-0D36-E8D7-BD91C101D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580" y="1599294"/>
            <a:ext cx="1059675" cy="12009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0" name="Picture 79" descr="A picture containing human face, person, clothing, forehead&#10;&#10;Description automatically generated">
            <a:extLst>
              <a:ext uri="{FF2B5EF4-FFF2-40B4-BE49-F238E27FC236}">
                <a16:creationId xmlns:a16="http://schemas.microsoft.com/office/drawing/2014/main" id="{DC74D2C5-68E8-06D4-310D-A771047B73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580" y="3248392"/>
            <a:ext cx="1015571" cy="11509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1" name="Picture 80" descr="A person with a mustache&#10;&#10;Description automatically generated with medium confidence">
            <a:extLst>
              <a:ext uri="{FF2B5EF4-FFF2-40B4-BE49-F238E27FC236}">
                <a16:creationId xmlns:a16="http://schemas.microsoft.com/office/drawing/2014/main" id="{6069FB2D-237B-1326-7B66-035BE4859E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920" y="2549065"/>
            <a:ext cx="1015571" cy="11561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2" name="Picture 81" descr="A person wearing glasses and a vest&#10;&#10;Description automatically generated with medium confidence">
            <a:extLst>
              <a:ext uri="{FF2B5EF4-FFF2-40B4-BE49-F238E27FC236}">
                <a16:creationId xmlns:a16="http://schemas.microsoft.com/office/drawing/2014/main" id="{D2BCA28A-16C8-C9DF-AAE5-BAAFA7F6D3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580" y="4746374"/>
            <a:ext cx="1059675" cy="11124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3" name="Picture 82" descr="A person in a vest&#10;&#10;Description automatically generated with low confidence">
            <a:extLst>
              <a:ext uri="{FF2B5EF4-FFF2-40B4-BE49-F238E27FC236}">
                <a16:creationId xmlns:a16="http://schemas.microsoft.com/office/drawing/2014/main" id="{AE8AF164-0FAF-64B1-48EA-54559B2044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920" y="4168315"/>
            <a:ext cx="1015571" cy="11561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66FBE4-1976-04C8-6160-5403175C61E7}"/>
              </a:ext>
            </a:extLst>
          </p:cNvPr>
          <p:cNvCxnSpPr>
            <a:cxnSpLocks/>
          </p:cNvCxnSpPr>
          <p:nvPr/>
        </p:nvCxnSpPr>
        <p:spPr>
          <a:xfrm>
            <a:off x="6604408" y="3889707"/>
            <a:ext cx="1333193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A75F732-C37A-938C-F145-8812013586CA}"/>
              </a:ext>
            </a:extLst>
          </p:cNvPr>
          <p:cNvCxnSpPr>
            <a:cxnSpLocks/>
          </p:cNvCxnSpPr>
          <p:nvPr/>
        </p:nvCxnSpPr>
        <p:spPr>
          <a:xfrm flipH="1" flipV="1">
            <a:off x="3955402" y="1812664"/>
            <a:ext cx="2407279" cy="9525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C8DBE8A-41C0-3B8F-C928-D402E8F88B08}"/>
              </a:ext>
            </a:extLst>
          </p:cNvPr>
          <p:cNvCxnSpPr>
            <a:cxnSpLocks/>
          </p:cNvCxnSpPr>
          <p:nvPr/>
        </p:nvCxnSpPr>
        <p:spPr>
          <a:xfrm>
            <a:off x="3841091" y="2631050"/>
            <a:ext cx="2737239" cy="0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B68012F-7B4E-6F70-54E8-7E16D44C1474}"/>
              </a:ext>
            </a:extLst>
          </p:cNvPr>
          <p:cNvCxnSpPr>
            <a:cxnSpLocks/>
          </p:cNvCxnSpPr>
          <p:nvPr/>
        </p:nvCxnSpPr>
        <p:spPr>
          <a:xfrm flipV="1">
            <a:off x="6386494" y="3163101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00973CC-C142-A34F-9A7B-32F36FBDC1DC}"/>
              </a:ext>
            </a:extLst>
          </p:cNvPr>
          <p:cNvSpPr txBox="1"/>
          <p:nvPr/>
        </p:nvSpPr>
        <p:spPr>
          <a:xfrm>
            <a:off x="9858690" y="3248392"/>
            <a:ext cx="1973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of them are from Bangladesh Awami League</a:t>
            </a:r>
          </a:p>
        </p:txBody>
      </p:sp>
    </p:spTree>
    <p:extLst>
      <p:ext uri="{BB962C8B-B14F-4D97-AF65-F5344CB8AC3E}">
        <p14:creationId xmlns:p14="http://schemas.microsoft.com/office/powerpoint/2010/main" val="290883564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AF1D2-61B2-FFF1-77F2-8EA7102B0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RENOWNED </a:t>
            </a:r>
            <a:b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PERSONALITIES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59D81-70E3-BCB2-6468-AAE65748E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James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Also known as “Nagar Baul”. He was born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and raised in Naogaon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Enamul Haque 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Footballer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Sadhan Chandra Majumder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Minister of food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Mohammad Baitullah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First deputy speaker of Bangladesh Parliament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person singing into a microphone&#10;&#10;Description automatically generated">
            <a:extLst>
              <a:ext uri="{FF2B5EF4-FFF2-40B4-BE49-F238E27FC236}">
                <a16:creationId xmlns:a16="http://schemas.microsoft.com/office/drawing/2014/main" id="{E66F1080-9A00-DD6A-3962-D2EF67526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595" y="1300590"/>
            <a:ext cx="2082139" cy="17658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 descr="A person with a mustache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D3856F6F-54D0-8A8C-7D14-9B091347A2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595" y="3502892"/>
            <a:ext cx="2104048" cy="17658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0366F76-222A-D0D1-8DE8-0B6E22EC1644}"/>
              </a:ext>
            </a:extLst>
          </p:cNvPr>
          <p:cNvCxnSpPr>
            <a:cxnSpLocks/>
          </p:cNvCxnSpPr>
          <p:nvPr/>
        </p:nvCxnSpPr>
        <p:spPr>
          <a:xfrm flipH="1">
            <a:off x="2498756" y="2283957"/>
            <a:ext cx="5022067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2AF2068-96FA-9509-715A-8C036235342A}"/>
              </a:ext>
            </a:extLst>
          </p:cNvPr>
          <p:cNvCxnSpPr>
            <a:cxnSpLocks/>
          </p:cNvCxnSpPr>
          <p:nvPr/>
        </p:nvCxnSpPr>
        <p:spPr>
          <a:xfrm flipH="1" flipV="1">
            <a:off x="7511298" y="1982526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E6E9956-3574-CC85-3213-68A89255B453}"/>
              </a:ext>
            </a:extLst>
          </p:cNvPr>
          <p:cNvCxnSpPr>
            <a:cxnSpLocks/>
          </p:cNvCxnSpPr>
          <p:nvPr/>
        </p:nvCxnSpPr>
        <p:spPr>
          <a:xfrm flipV="1">
            <a:off x="7535111" y="1982526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8A7037BE-81C2-8029-F477-FF466BD78556}"/>
              </a:ext>
            </a:extLst>
          </p:cNvPr>
          <p:cNvSpPr/>
          <p:nvPr/>
        </p:nvSpPr>
        <p:spPr>
          <a:xfrm>
            <a:off x="7714887" y="1912852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31C9187-F63B-8C24-DE2D-049C8F214965}"/>
              </a:ext>
            </a:extLst>
          </p:cNvPr>
          <p:cNvCxnSpPr>
            <a:cxnSpLocks/>
          </p:cNvCxnSpPr>
          <p:nvPr/>
        </p:nvCxnSpPr>
        <p:spPr>
          <a:xfrm flipH="1">
            <a:off x="4765964" y="4432572"/>
            <a:ext cx="2769147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ABBFA9D-14D9-2B90-73AC-BC5B49B31CA4}"/>
              </a:ext>
            </a:extLst>
          </p:cNvPr>
          <p:cNvSpPr/>
          <p:nvPr/>
        </p:nvSpPr>
        <p:spPr>
          <a:xfrm>
            <a:off x="7767807" y="4659168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0DE3D00-070B-7147-4E35-7A9E5CA6D56F}"/>
              </a:ext>
            </a:extLst>
          </p:cNvPr>
          <p:cNvCxnSpPr>
            <a:cxnSpLocks/>
          </p:cNvCxnSpPr>
          <p:nvPr/>
        </p:nvCxnSpPr>
        <p:spPr>
          <a:xfrm flipV="1">
            <a:off x="7551172" y="4727473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037B68-A139-28E7-EF48-A6F0BDB505DD}"/>
              </a:ext>
            </a:extLst>
          </p:cNvPr>
          <p:cNvCxnSpPr>
            <a:cxnSpLocks/>
          </p:cNvCxnSpPr>
          <p:nvPr/>
        </p:nvCxnSpPr>
        <p:spPr>
          <a:xfrm flipH="1" flipV="1">
            <a:off x="7535111" y="4432572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015096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607</TotalTime>
  <Words>583</Words>
  <Application>Microsoft Office PowerPoint</Application>
  <PresentationFormat>Widescreen</PresentationFormat>
  <Paragraphs>141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Arial Rounded MT Bold</vt:lpstr>
      <vt:lpstr>Calibri</vt:lpstr>
      <vt:lpstr>Century Gothic</vt:lpstr>
      <vt:lpstr>Roboto</vt:lpstr>
      <vt:lpstr>Roboto Mono</vt:lpstr>
      <vt:lpstr>Tahoma</vt:lpstr>
      <vt:lpstr>Wingdings 3</vt:lpstr>
      <vt:lpstr>Ion</vt:lpstr>
      <vt:lpstr>NAOGAON            DISTRICT</vt:lpstr>
      <vt:lpstr>GRAPHICAL          LOCATION</vt:lpstr>
      <vt:lpstr>ADMINISTRATION                           STRUCTURE</vt:lpstr>
      <vt:lpstr>POPULATION       LITERACY RATE</vt:lpstr>
      <vt:lpstr>ECONOMY</vt:lpstr>
      <vt:lpstr>HISTORICAL               SITES</vt:lpstr>
      <vt:lpstr>OTHER         TOURIST SPOTS</vt:lpstr>
      <vt:lpstr>POLITICAL                  LEADERS (MP)</vt:lpstr>
      <vt:lpstr>RENOWNED      PERSONALITIES</vt:lpstr>
      <vt:lpstr>CONCLUSION</vt:lpstr>
      <vt:lpstr>THANK          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NAOGAON DISTRICT</dc:title>
  <dc:creator>MD. ABU TOWSIF</dc:creator>
  <cp:lastModifiedBy>MD. ABU TOWSIF</cp:lastModifiedBy>
  <cp:revision>33</cp:revision>
  <dcterms:created xsi:type="dcterms:W3CDTF">2023-06-09T16:33:41Z</dcterms:created>
  <dcterms:modified xsi:type="dcterms:W3CDTF">2023-06-17T16:06:55Z</dcterms:modified>
</cp:coreProperties>
</file>

<file path=docProps/thumbnail.jpeg>
</file>